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5348"/>
    <a:srgbClr val="770000"/>
    <a:srgbClr val="F44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0B0A-642A-4454-9686-31D6016A3094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6416-4D1F-42B7-B5C8-5E9D3EEAC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68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0B0A-642A-4454-9686-31D6016A3094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6416-4D1F-42B7-B5C8-5E9D3EEAC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89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0B0A-642A-4454-9686-31D6016A3094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6416-4D1F-42B7-B5C8-5E9D3EEAC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14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0B0A-642A-4454-9686-31D6016A3094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6416-4D1F-42B7-B5C8-5E9D3EEAC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03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0B0A-642A-4454-9686-31D6016A3094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6416-4D1F-42B7-B5C8-5E9D3EEAC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03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0B0A-642A-4454-9686-31D6016A3094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6416-4D1F-42B7-B5C8-5E9D3EEAC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8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0B0A-642A-4454-9686-31D6016A3094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6416-4D1F-42B7-B5C8-5E9D3EEAC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35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0B0A-642A-4454-9686-31D6016A3094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6416-4D1F-42B7-B5C8-5E9D3EEAC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74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0B0A-642A-4454-9686-31D6016A3094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6416-4D1F-42B7-B5C8-5E9D3EEAC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53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0B0A-642A-4454-9686-31D6016A3094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6416-4D1F-42B7-B5C8-5E9D3EEAC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98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0B0A-642A-4454-9686-31D6016A3094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6416-4D1F-42B7-B5C8-5E9D3EEAC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45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10B0A-642A-4454-9686-31D6016A3094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56416-4D1F-42B7-B5C8-5E9D3EEAC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1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9000" y="363000"/>
            <a:ext cx="6120000" cy="3710236"/>
          </a:xfrm>
          <a:prstGeom prst="rect">
            <a:avLst/>
          </a:prstGeom>
          <a:solidFill>
            <a:srgbClr val="D95348"/>
          </a:solidFill>
          <a:ln>
            <a:solidFill>
              <a:srgbClr val="D95348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69001" y="1281021"/>
            <a:ext cx="61200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Gotham Book" panose="02000603040000020004" pitchFamily="2" charset="77"/>
                <a:cs typeface="Gotham Bold" pitchFamily="50" charset="0"/>
              </a:rPr>
              <a:t>A l’issue de la conférence de la professeure Fabienne </a:t>
            </a:r>
            <a:r>
              <a:rPr lang="fr-FR" sz="1600" dirty="0" err="1">
                <a:solidFill>
                  <a:schemeClr val="bg1"/>
                </a:solidFill>
                <a:latin typeface="Gotham Book" panose="02000603040000020004" pitchFamily="2" charset="77"/>
                <a:cs typeface="Gotham Bold" pitchFamily="50" charset="0"/>
              </a:rPr>
              <a:t>Jault-Seseke</a:t>
            </a:r>
            <a:r>
              <a:rPr lang="fr-FR" sz="1600" dirty="0">
                <a:solidFill>
                  <a:schemeClr val="bg1"/>
                </a:solidFill>
                <a:latin typeface="Gotham Book" panose="02000603040000020004" pitchFamily="2" charset="77"/>
                <a:cs typeface="Gotham Bold" pitchFamily="50" charset="0"/>
              </a:rPr>
              <a:t>, qui présentera son projet IUF, le Laboratoire </a:t>
            </a:r>
            <a:r>
              <a:rPr lang="fr-FR" sz="1600" dirty="0" err="1">
                <a:solidFill>
                  <a:schemeClr val="bg1"/>
                </a:solidFill>
                <a:latin typeface="Gotham Book" panose="02000603040000020004" pitchFamily="2" charset="77"/>
                <a:cs typeface="Gotham Bold" pitchFamily="50" charset="0"/>
              </a:rPr>
              <a:t>D@nte</a:t>
            </a:r>
            <a:r>
              <a:rPr lang="fr-FR" sz="1600" dirty="0">
                <a:solidFill>
                  <a:schemeClr val="bg1"/>
                </a:solidFill>
                <a:latin typeface="Gotham Book" panose="02000603040000020004" pitchFamily="2" charset="77"/>
                <a:cs typeface="Gotham Bold" pitchFamily="50" charset="0"/>
              </a:rPr>
              <a:t> et ses directrices, Claire Bouglé et Sandrine Clavel, ont le plaisir de vous convier à un cocktail, à l’occasion duquel il sera procédé à</a:t>
            </a:r>
          </a:p>
          <a:p>
            <a:pPr algn="ctr"/>
            <a:r>
              <a:rPr lang="fr-FR" sz="1700" b="1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La réception officielle des thèses de ses docteurs et/ou membres, récemment publiées</a:t>
            </a:r>
            <a:endParaRPr lang="fr-FR" sz="17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  <a:p>
            <a:endParaRPr lang="fr-FR" sz="17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  <a:p>
            <a:pPr algn="ctr"/>
            <a:r>
              <a:rPr lang="fr-FR" sz="14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Lundi 14 novembre 2022</a:t>
            </a:r>
          </a:p>
          <a:p>
            <a:pPr algn="ctr"/>
            <a:r>
              <a:rPr lang="fr-FR" sz="14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à 18h30</a:t>
            </a:r>
          </a:p>
          <a:p>
            <a:pPr algn="ctr"/>
            <a:r>
              <a:rPr lang="fr-FR" sz="14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Dans les locaux rénovés du </a:t>
            </a:r>
            <a:r>
              <a:rPr lang="fr-FR" sz="14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D@nte</a:t>
            </a:r>
            <a:r>
              <a:rPr lang="fr-FR" sz="14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,</a:t>
            </a:r>
          </a:p>
          <a:p>
            <a:pPr algn="ctr"/>
            <a:r>
              <a:rPr lang="fr-FR" sz="14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</a:t>
            </a:r>
            <a:r>
              <a:rPr lang="fr-FR" sz="14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3 rue de la Division Leclerc, 78280 GUYANCOURT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2B8335-AB72-194F-A818-DEA0AEAA2C9C}"/>
              </a:ext>
            </a:extLst>
          </p:cNvPr>
          <p:cNvSpPr/>
          <p:nvPr/>
        </p:nvSpPr>
        <p:spPr>
          <a:xfrm>
            <a:off x="6910928" y="7913822"/>
            <a:ext cx="6521051" cy="70334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436C8-7687-CE40-BE74-0FF025F04B64}"/>
              </a:ext>
            </a:extLst>
          </p:cNvPr>
          <p:cNvSpPr/>
          <p:nvPr/>
        </p:nvSpPr>
        <p:spPr>
          <a:xfrm>
            <a:off x="78992" y="340616"/>
            <a:ext cx="6779008" cy="70334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C5282D9-38FE-AA40-BAB4-85C39400AF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071" y="463128"/>
            <a:ext cx="2238271" cy="56699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" name="AutoShape 2">
            <a:extLst>
              <a:ext uri="{FF2B5EF4-FFF2-40B4-BE49-F238E27FC236}">
                <a16:creationId xmlns:a16="http://schemas.microsoft.com/office/drawing/2014/main" id="{3071DBEF-0CAE-E243-8B79-DF8186C671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599" y="4800599"/>
            <a:ext cx="1827415" cy="182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A9E8E8-5D56-B543-823D-682ACD94AB21}"/>
              </a:ext>
            </a:extLst>
          </p:cNvPr>
          <p:cNvSpPr/>
          <p:nvPr/>
        </p:nvSpPr>
        <p:spPr>
          <a:xfrm>
            <a:off x="369000" y="4073236"/>
            <a:ext cx="6120000" cy="5469775"/>
          </a:xfrm>
          <a:prstGeom prst="rect">
            <a:avLst/>
          </a:prstGeom>
          <a:noFill/>
          <a:ln>
            <a:solidFill>
              <a:srgbClr val="D953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D95348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49277AD-04A9-7947-A091-35EB50687314}"/>
              </a:ext>
            </a:extLst>
          </p:cNvPr>
          <p:cNvSpPr txBox="1"/>
          <p:nvPr/>
        </p:nvSpPr>
        <p:spPr>
          <a:xfrm>
            <a:off x="369000" y="4495464"/>
            <a:ext cx="581769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br>
              <a:rPr lang="fr-FR" sz="1400" dirty="0">
                <a:latin typeface="Gotham Book" panose="02000603040000020004"/>
              </a:rPr>
            </a:br>
            <a:r>
              <a:rPr lang="fr-FR" sz="1400" b="1" i="0" dirty="0">
                <a:solidFill>
                  <a:srgbClr val="000000"/>
                </a:solidFill>
                <a:effectLst/>
                <a:latin typeface="Gotham Book" panose="02000603040000020004"/>
              </a:rPr>
              <a:t>Pierre Capelle</a:t>
            </a:r>
            <a:r>
              <a:rPr lang="fr-FR" sz="1400" b="0" i="0" dirty="0">
                <a:solidFill>
                  <a:srgbClr val="000000"/>
                </a:solidFill>
                <a:effectLst/>
                <a:latin typeface="Gotham Book" panose="02000603040000020004"/>
              </a:rPr>
              <a:t>, </a:t>
            </a:r>
            <a:r>
              <a:rPr lang="fr-FR" sz="1400" b="0" i="1" dirty="0">
                <a:solidFill>
                  <a:srgbClr val="000000"/>
                </a:solidFill>
                <a:effectLst/>
                <a:latin typeface="Gotham Book" panose="02000603040000020004"/>
              </a:rPr>
              <a:t>L’arbitrage collectif</a:t>
            </a:r>
            <a:r>
              <a:rPr lang="fr-FR" sz="1400" b="0" i="0" dirty="0">
                <a:solidFill>
                  <a:srgbClr val="000000"/>
                </a:solidFill>
                <a:effectLst/>
                <a:latin typeface="Gotham Book" panose="02000603040000020004"/>
              </a:rPr>
              <a:t>, Dalloz, Nouvelle bibliothèque des thèses, 2022</a:t>
            </a:r>
          </a:p>
          <a:p>
            <a:pPr algn="just"/>
            <a:br>
              <a:rPr lang="fr-FR" sz="1400" dirty="0">
                <a:latin typeface="Gotham Book" panose="02000603040000020004"/>
              </a:rPr>
            </a:br>
            <a:r>
              <a:rPr lang="fr-FR" sz="1400" b="1" i="0" dirty="0">
                <a:solidFill>
                  <a:srgbClr val="000000"/>
                </a:solidFill>
                <a:effectLst/>
                <a:latin typeface="Gotham Book" panose="02000603040000020004"/>
              </a:rPr>
              <a:t>Simon Farges</a:t>
            </a:r>
            <a:r>
              <a:rPr lang="fr-FR" sz="1400" b="0" i="0" dirty="0">
                <a:solidFill>
                  <a:srgbClr val="000000"/>
                </a:solidFill>
                <a:effectLst/>
                <a:latin typeface="Gotham Book" panose="02000603040000020004"/>
              </a:rPr>
              <a:t>, </a:t>
            </a:r>
            <a:r>
              <a:rPr lang="fr-FR" sz="1400" b="0" i="1" dirty="0">
                <a:solidFill>
                  <a:srgbClr val="000000"/>
                </a:solidFill>
                <a:effectLst/>
                <a:latin typeface="Gotham Book" panose="02000603040000020004"/>
              </a:rPr>
              <a:t>L’ordre public sociétaire</a:t>
            </a:r>
            <a:r>
              <a:rPr lang="fr-FR" sz="1400" b="0" i="0" dirty="0">
                <a:solidFill>
                  <a:srgbClr val="000000"/>
                </a:solidFill>
                <a:effectLst/>
                <a:latin typeface="Gotham Book" panose="02000603040000020004"/>
              </a:rPr>
              <a:t>, Dalloz, Nouvelle bibliothèque des thèses, 2022</a:t>
            </a:r>
          </a:p>
          <a:p>
            <a:pPr algn="just"/>
            <a:br>
              <a:rPr lang="fr-FR" sz="1400" dirty="0">
                <a:latin typeface="Gotham Book" panose="02000603040000020004"/>
              </a:rPr>
            </a:br>
            <a:r>
              <a:rPr lang="fr-FR" sz="1400" b="1" i="0" dirty="0">
                <a:solidFill>
                  <a:srgbClr val="000000"/>
                </a:solidFill>
                <a:effectLst/>
                <a:latin typeface="Gotham Book" panose="02000603040000020004"/>
              </a:rPr>
              <a:t>Hakim </a:t>
            </a:r>
            <a:r>
              <a:rPr lang="fr-FR" sz="1400" b="1" i="0" dirty="0" err="1">
                <a:solidFill>
                  <a:srgbClr val="000000"/>
                </a:solidFill>
                <a:effectLst/>
                <a:latin typeface="Gotham Book" panose="02000603040000020004"/>
              </a:rPr>
              <a:t>Gali</a:t>
            </a:r>
            <a:r>
              <a:rPr lang="fr-FR" sz="1400" b="0" i="0" dirty="0">
                <a:solidFill>
                  <a:srgbClr val="000000"/>
                </a:solidFill>
                <a:effectLst/>
                <a:latin typeface="Gotham Book" panose="02000603040000020004"/>
              </a:rPr>
              <a:t>, </a:t>
            </a:r>
            <a:r>
              <a:rPr lang="fr-FR" sz="1400" b="0" i="1" dirty="0">
                <a:solidFill>
                  <a:srgbClr val="000000"/>
                </a:solidFill>
                <a:effectLst/>
                <a:latin typeface="Gotham Book" panose="02000603040000020004"/>
              </a:rPr>
              <a:t>Le préjudice moral. Etude de droit de la responsabilité civile</a:t>
            </a:r>
            <a:r>
              <a:rPr lang="fr-FR" sz="1400" b="0" i="0" dirty="0">
                <a:solidFill>
                  <a:srgbClr val="000000"/>
                </a:solidFill>
                <a:effectLst/>
                <a:latin typeface="Gotham Book" panose="02000603040000020004"/>
              </a:rPr>
              <a:t>, Dalloz, 2021</a:t>
            </a:r>
          </a:p>
          <a:p>
            <a:pPr algn="just"/>
            <a:br>
              <a:rPr lang="fr-FR" sz="1400" dirty="0">
                <a:latin typeface="Gotham Book" panose="02000603040000020004"/>
              </a:rPr>
            </a:br>
            <a:r>
              <a:rPr lang="fr-FR" sz="1400" b="1" i="0" dirty="0">
                <a:solidFill>
                  <a:srgbClr val="000000"/>
                </a:solidFill>
                <a:effectLst/>
                <a:latin typeface="Gotham Book" panose="02000603040000020004"/>
              </a:rPr>
              <a:t>Lénaïc Godard</a:t>
            </a:r>
            <a:r>
              <a:rPr lang="fr-FR" sz="1400" b="0" i="0" dirty="0">
                <a:solidFill>
                  <a:srgbClr val="000000"/>
                </a:solidFill>
                <a:effectLst/>
                <a:latin typeface="Gotham Book" panose="02000603040000020004"/>
              </a:rPr>
              <a:t>, </a:t>
            </a:r>
            <a:r>
              <a:rPr lang="fr-FR" sz="1400" b="0" i="1" dirty="0">
                <a:solidFill>
                  <a:srgbClr val="000000"/>
                </a:solidFill>
                <a:effectLst/>
                <a:latin typeface="Gotham Book" panose="02000603040000020004"/>
              </a:rPr>
              <a:t>Droits des pratiques </a:t>
            </a:r>
            <a:r>
              <a:rPr lang="fr-FR" sz="1400" b="0" i="1" dirty="0" err="1">
                <a:solidFill>
                  <a:srgbClr val="000000"/>
                </a:solidFill>
                <a:effectLst/>
                <a:latin typeface="Gotham Book" panose="02000603040000020004"/>
              </a:rPr>
              <a:t>anticoncurentielles</a:t>
            </a:r>
            <a:r>
              <a:rPr lang="fr-FR" sz="1400" b="0" i="1" dirty="0">
                <a:solidFill>
                  <a:srgbClr val="000000"/>
                </a:solidFill>
                <a:effectLst/>
                <a:latin typeface="Gotham Book" panose="02000603040000020004"/>
              </a:rPr>
              <a:t> et des pratiques restrictives de concurrence</a:t>
            </a:r>
            <a:r>
              <a:rPr lang="fr-FR" sz="1400" b="0" i="0" dirty="0">
                <a:solidFill>
                  <a:srgbClr val="000000"/>
                </a:solidFill>
                <a:effectLst/>
                <a:latin typeface="Gotham Book" panose="02000603040000020004"/>
              </a:rPr>
              <a:t>, Bruylant, 2021</a:t>
            </a:r>
          </a:p>
          <a:p>
            <a:pPr algn="just"/>
            <a:br>
              <a:rPr lang="fr-FR" sz="1400" dirty="0">
                <a:latin typeface="Gotham Book" panose="02000603040000020004"/>
              </a:rPr>
            </a:br>
            <a:r>
              <a:rPr lang="fr-FR" sz="1400" b="1" dirty="0">
                <a:solidFill>
                  <a:srgbClr val="000000"/>
                </a:solidFill>
                <a:latin typeface="Gotham Book" panose="02000603040000020004"/>
              </a:rPr>
              <a:t>Hakim Hadj-Aïssa</a:t>
            </a:r>
            <a:r>
              <a:rPr lang="fr-FR" sz="1400" dirty="0">
                <a:solidFill>
                  <a:srgbClr val="000000"/>
                </a:solidFill>
                <a:latin typeface="Gotham Book" panose="02000603040000020004"/>
              </a:rPr>
              <a:t>, </a:t>
            </a:r>
            <a:r>
              <a:rPr lang="fr-FR" sz="1400" i="1" dirty="0">
                <a:solidFill>
                  <a:srgbClr val="000000"/>
                </a:solidFill>
                <a:latin typeface="Gotham Book" panose="02000603040000020004"/>
              </a:rPr>
              <a:t>Le déséquilibre significatif dans les relations commerciales: analyse critique du contentieux</a:t>
            </a:r>
            <a:r>
              <a:rPr lang="fr-FR" sz="1400" dirty="0">
                <a:solidFill>
                  <a:srgbClr val="000000"/>
                </a:solidFill>
                <a:latin typeface="Gotham Book" panose="02000603040000020004"/>
              </a:rPr>
              <a:t>, Bruylant, 2022</a:t>
            </a:r>
          </a:p>
          <a:p>
            <a:pPr algn="just"/>
            <a:endParaRPr lang="fr-FR" sz="1400" dirty="0">
              <a:solidFill>
                <a:srgbClr val="000000"/>
              </a:solidFill>
              <a:latin typeface="Gotham Book" panose="02000603040000020004"/>
            </a:endParaRPr>
          </a:p>
          <a:p>
            <a:pPr algn="just"/>
            <a:r>
              <a:rPr lang="fr-FR" sz="1400" b="1" i="0" dirty="0">
                <a:solidFill>
                  <a:srgbClr val="000000"/>
                </a:solidFill>
                <a:effectLst/>
                <a:latin typeface="Gotham Book" panose="02000603040000020004"/>
              </a:rPr>
              <a:t>Benoît Lopez</a:t>
            </a:r>
            <a:r>
              <a:rPr lang="fr-FR" sz="1400" b="0" i="0" dirty="0">
                <a:solidFill>
                  <a:srgbClr val="000000"/>
                </a:solidFill>
                <a:effectLst/>
                <a:latin typeface="Gotham Book" panose="02000603040000020004"/>
              </a:rPr>
              <a:t>, </a:t>
            </a:r>
            <a:r>
              <a:rPr lang="fr-FR" sz="1400" b="0" i="1" dirty="0">
                <a:solidFill>
                  <a:srgbClr val="000000"/>
                </a:solidFill>
                <a:effectLst/>
                <a:latin typeface="Gotham Book" panose="02000603040000020004"/>
              </a:rPr>
              <a:t>Les clauses sociales. Contribution à l’étude des rapports entre le droit du travail et le droit international économique</a:t>
            </a:r>
            <a:r>
              <a:rPr lang="fr-FR" sz="1400" b="0" i="0" dirty="0">
                <a:solidFill>
                  <a:srgbClr val="000000"/>
                </a:solidFill>
                <a:effectLst/>
                <a:latin typeface="Gotham Book" panose="02000603040000020004"/>
              </a:rPr>
              <a:t>, LGDJ, 2022</a:t>
            </a:r>
          </a:p>
          <a:p>
            <a:pPr algn="just"/>
            <a:endParaRPr lang="fr-FR" sz="1400" b="0" i="0" dirty="0">
              <a:solidFill>
                <a:srgbClr val="000000"/>
              </a:solidFill>
              <a:effectLst/>
              <a:latin typeface="Gotham Book" panose="02000603040000020004"/>
            </a:endParaRPr>
          </a:p>
          <a:p>
            <a:pPr algn="just"/>
            <a:r>
              <a:rPr lang="fr-FR" sz="1400" b="1" dirty="0">
                <a:solidFill>
                  <a:srgbClr val="000000"/>
                </a:solidFill>
                <a:latin typeface="Gotham Book" panose="02000603040000020004"/>
              </a:rPr>
              <a:t>Anaïs </a:t>
            </a:r>
            <a:r>
              <a:rPr lang="fr-FR" sz="1400" b="1" dirty="0" err="1">
                <a:solidFill>
                  <a:srgbClr val="000000"/>
                </a:solidFill>
                <a:latin typeface="Gotham Book" panose="02000603040000020004"/>
              </a:rPr>
              <a:t>Szkopinski</a:t>
            </a:r>
            <a:r>
              <a:rPr lang="fr-FR" sz="1400" dirty="0">
                <a:solidFill>
                  <a:srgbClr val="000000"/>
                </a:solidFill>
                <a:latin typeface="Gotham Book" panose="02000603040000020004"/>
              </a:rPr>
              <a:t>, </a:t>
            </a:r>
            <a:r>
              <a:rPr lang="fr-FR" sz="1400" i="1" dirty="0">
                <a:solidFill>
                  <a:srgbClr val="000000"/>
                </a:solidFill>
                <a:latin typeface="Gotham Book" panose="02000603040000020004"/>
              </a:rPr>
              <a:t>Droit de la propriété intellectuelle et matière pénale</a:t>
            </a:r>
            <a:r>
              <a:rPr lang="fr-FR" sz="1400" dirty="0">
                <a:solidFill>
                  <a:srgbClr val="000000"/>
                </a:solidFill>
                <a:latin typeface="Gotham Book" panose="02000603040000020004"/>
              </a:rPr>
              <a:t>, L.G.D.J., 2022</a:t>
            </a:r>
          </a:p>
          <a:p>
            <a:pPr algn="just"/>
            <a:endParaRPr lang="fr-FR" sz="1400" dirty="0">
              <a:latin typeface="Gotham Book" panose="02000603040000020004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fr-FR" sz="1400" dirty="0">
                <a:latin typeface="Gotham Book" panose="0200060304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604923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225</Words>
  <Application>Microsoft Office PowerPoint</Application>
  <PresentationFormat>Format A4 (210 x 297 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Bold</vt:lpstr>
      <vt:lpstr>Gotham Book</vt:lpstr>
      <vt:lpstr>Thème Office</vt:lpstr>
      <vt:lpstr>Présentation PowerPoint</vt:lpstr>
    </vt:vector>
  </TitlesOfParts>
  <Company>UVSQ-ADMIN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 Conte Charlotte</dc:creator>
  <cp:lastModifiedBy>Sandrine de Lonlay</cp:lastModifiedBy>
  <cp:revision>61</cp:revision>
  <dcterms:created xsi:type="dcterms:W3CDTF">2018-02-02T10:17:07Z</dcterms:created>
  <dcterms:modified xsi:type="dcterms:W3CDTF">2022-10-13T08:39:04Z</dcterms:modified>
</cp:coreProperties>
</file>