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5348"/>
    <a:srgbClr val="770000"/>
    <a:srgbClr val="F44E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 snapToGrid="0">
      <p:cViewPr varScale="1">
        <p:scale>
          <a:sx n="44" d="100"/>
          <a:sy n="44" d="100"/>
        </p:scale>
        <p:origin x="2256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10B0A-642A-4454-9686-31D6016A3094}" type="datetimeFigureOut">
              <a:rPr lang="fr-FR" smtClean="0"/>
              <a:t>13/10/2022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56416-4D1F-42B7-B5C8-5E9D3EEAC8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6682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10B0A-642A-4454-9686-31D6016A3094}" type="datetimeFigureOut">
              <a:rPr lang="fr-FR" smtClean="0"/>
              <a:t>13/10/2022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56416-4D1F-42B7-B5C8-5E9D3EEAC8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8891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10B0A-642A-4454-9686-31D6016A3094}" type="datetimeFigureOut">
              <a:rPr lang="fr-FR" smtClean="0"/>
              <a:t>13/10/2022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56416-4D1F-42B7-B5C8-5E9D3EEAC8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5144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10B0A-642A-4454-9686-31D6016A3094}" type="datetimeFigureOut">
              <a:rPr lang="fr-FR" smtClean="0"/>
              <a:t>13/10/2022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56416-4D1F-42B7-B5C8-5E9D3EEAC8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8035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10B0A-642A-4454-9686-31D6016A3094}" type="datetimeFigureOut">
              <a:rPr lang="fr-FR" smtClean="0"/>
              <a:t>13/10/2022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56416-4D1F-42B7-B5C8-5E9D3EEAC8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4039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10B0A-642A-4454-9686-31D6016A3094}" type="datetimeFigureOut">
              <a:rPr lang="fr-FR" smtClean="0"/>
              <a:t>13/10/2022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56416-4D1F-42B7-B5C8-5E9D3EEAC8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988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10B0A-642A-4454-9686-31D6016A3094}" type="datetimeFigureOut">
              <a:rPr lang="fr-FR" smtClean="0"/>
              <a:t>13/10/2022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56416-4D1F-42B7-B5C8-5E9D3EEAC8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9355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10B0A-642A-4454-9686-31D6016A3094}" type="datetimeFigureOut">
              <a:rPr lang="fr-FR" smtClean="0"/>
              <a:t>13/10/2022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56416-4D1F-42B7-B5C8-5E9D3EEAC8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9742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10B0A-642A-4454-9686-31D6016A3094}" type="datetimeFigureOut">
              <a:rPr lang="fr-FR" smtClean="0"/>
              <a:t>13/10/2022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56416-4D1F-42B7-B5C8-5E9D3EEAC8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6533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10B0A-642A-4454-9686-31D6016A3094}" type="datetimeFigureOut">
              <a:rPr lang="fr-FR" smtClean="0"/>
              <a:t>13/10/2022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56416-4D1F-42B7-B5C8-5E9D3EEAC8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5981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10B0A-642A-4454-9686-31D6016A3094}" type="datetimeFigureOut">
              <a:rPr lang="fr-FR" smtClean="0"/>
              <a:t>13/10/2022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56416-4D1F-42B7-B5C8-5E9D3EEAC8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7459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D10B0A-642A-4454-9686-31D6016A3094}" type="datetimeFigureOut">
              <a:rPr lang="fr-FR" smtClean="0"/>
              <a:t>13/10/2022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56416-4D1F-42B7-B5C8-5E9D3EEAC8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911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69000" y="363000"/>
            <a:ext cx="6120000" cy="3710236"/>
          </a:xfrm>
          <a:prstGeom prst="rect">
            <a:avLst/>
          </a:prstGeom>
          <a:solidFill>
            <a:srgbClr val="D95348"/>
          </a:solidFill>
          <a:ln>
            <a:solidFill>
              <a:srgbClr val="D95348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369001" y="1281021"/>
            <a:ext cx="6120000" cy="27238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>
                <a:solidFill>
                  <a:schemeClr val="bg1"/>
                </a:solidFill>
                <a:latin typeface="Gotham Book" panose="02000603040000020004" pitchFamily="2" charset="77"/>
                <a:cs typeface="Gotham Bold" pitchFamily="50" charset="0"/>
              </a:rPr>
              <a:t>A l’issue de la conférence de la professeure Fabienne </a:t>
            </a:r>
            <a:r>
              <a:rPr lang="fr-FR" sz="1600" dirty="0" err="1">
                <a:solidFill>
                  <a:schemeClr val="bg1"/>
                </a:solidFill>
                <a:latin typeface="Gotham Book" panose="02000603040000020004" pitchFamily="2" charset="77"/>
                <a:cs typeface="Gotham Bold" pitchFamily="50" charset="0"/>
              </a:rPr>
              <a:t>Jault-Seseke</a:t>
            </a:r>
            <a:r>
              <a:rPr lang="fr-FR" sz="1600" dirty="0">
                <a:solidFill>
                  <a:schemeClr val="bg1"/>
                </a:solidFill>
                <a:latin typeface="Gotham Book" panose="02000603040000020004" pitchFamily="2" charset="77"/>
                <a:cs typeface="Gotham Bold" pitchFamily="50" charset="0"/>
              </a:rPr>
              <a:t>, qui présentera son projet IUF, le Laboratoire </a:t>
            </a:r>
            <a:r>
              <a:rPr lang="fr-FR" sz="1600" dirty="0" err="1">
                <a:solidFill>
                  <a:schemeClr val="bg1"/>
                </a:solidFill>
                <a:latin typeface="Gotham Book" panose="02000603040000020004" pitchFamily="2" charset="77"/>
                <a:cs typeface="Gotham Bold" pitchFamily="50" charset="0"/>
              </a:rPr>
              <a:t>D@nte</a:t>
            </a:r>
            <a:r>
              <a:rPr lang="fr-FR" sz="1600" dirty="0">
                <a:solidFill>
                  <a:schemeClr val="bg1"/>
                </a:solidFill>
                <a:latin typeface="Gotham Book" panose="02000603040000020004" pitchFamily="2" charset="77"/>
                <a:cs typeface="Gotham Bold" pitchFamily="50" charset="0"/>
              </a:rPr>
              <a:t> et ses directrices, Claire Bouglé et Sandrine Clavel, ont le plaisir de vous convier à un cocktail, à l’occasion duquel il sera procédé à</a:t>
            </a:r>
          </a:p>
          <a:p>
            <a:pPr algn="ctr"/>
            <a:r>
              <a:rPr lang="fr-FR" sz="1700" b="1" dirty="0">
                <a:solidFill>
                  <a:schemeClr val="bg1"/>
                </a:solidFill>
                <a:latin typeface="Gotham Bold" pitchFamily="50" charset="0"/>
                <a:cs typeface="Gotham Bold" pitchFamily="50" charset="0"/>
              </a:rPr>
              <a:t>La réception officielle des thèses de ses docteurs et/ou membres, récemment publiées</a:t>
            </a:r>
            <a:endParaRPr lang="fr-FR" sz="1700" dirty="0">
              <a:solidFill>
                <a:schemeClr val="bg1"/>
              </a:solidFill>
              <a:latin typeface="Gotham Bold" pitchFamily="50" charset="0"/>
              <a:cs typeface="Gotham Bold" pitchFamily="50" charset="0"/>
            </a:endParaRPr>
          </a:p>
          <a:p>
            <a:endParaRPr lang="fr-FR" sz="1700" dirty="0">
              <a:solidFill>
                <a:schemeClr val="bg1"/>
              </a:solidFill>
              <a:latin typeface="Gotham Bold" pitchFamily="50" charset="0"/>
              <a:cs typeface="Gotham Bold" pitchFamily="50" charset="0"/>
            </a:endParaRPr>
          </a:p>
          <a:p>
            <a:pPr algn="ctr"/>
            <a:r>
              <a:rPr lang="fr-FR" sz="1400" dirty="0">
                <a:solidFill>
                  <a:schemeClr val="bg1"/>
                </a:solidFill>
                <a:latin typeface="Gotham Bold" pitchFamily="50" charset="0"/>
                <a:cs typeface="Gotham Bold" pitchFamily="50" charset="0"/>
              </a:rPr>
              <a:t>Lundi 14 novembre 2022</a:t>
            </a:r>
          </a:p>
          <a:p>
            <a:pPr algn="ctr"/>
            <a:r>
              <a:rPr lang="fr-FR" sz="1400" dirty="0">
                <a:solidFill>
                  <a:schemeClr val="bg1"/>
                </a:solidFill>
                <a:latin typeface="Gotham Bold" pitchFamily="50" charset="0"/>
                <a:cs typeface="Gotham Bold" pitchFamily="50" charset="0"/>
              </a:rPr>
              <a:t>à 18h30</a:t>
            </a:r>
          </a:p>
          <a:p>
            <a:pPr algn="ctr"/>
            <a:r>
              <a:rPr lang="fr-FR" sz="1400" dirty="0">
                <a:solidFill>
                  <a:schemeClr val="bg1"/>
                </a:solidFill>
                <a:latin typeface="Gotham Bold" pitchFamily="50" charset="0"/>
                <a:cs typeface="Gotham Bold" pitchFamily="50" charset="0"/>
              </a:rPr>
              <a:t>Dans les locaux rénovés du </a:t>
            </a:r>
            <a:r>
              <a:rPr lang="fr-FR" sz="1400" dirty="0" err="1">
                <a:solidFill>
                  <a:schemeClr val="bg1"/>
                </a:solidFill>
                <a:latin typeface="Gotham Bold" pitchFamily="50" charset="0"/>
                <a:cs typeface="Gotham Bold" pitchFamily="50" charset="0"/>
              </a:rPr>
              <a:t>D@nte</a:t>
            </a:r>
            <a:r>
              <a:rPr lang="fr-FR" sz="1400">
                <a:solidFill>
                  <a:schemeClr val="bg1"/>
                </a:solidFill>
                <a:latin typeface="Gotham Bold" pitchFamily="50" charset="0"/>
                <a:cs typeface="Gotham Bold" pitchFamily="50" charset="0"/>
              </a:rPr>
              <a:t>,</a:t>
            </a:r>
          </a:p>
          <a:p>
            <a:pPr algn="ctr"/>
            <a:r>
              <a:rPr lang="fr-FR" sz="1400">
                <a:solidFill>
                  <a:schemeClr val="bg1"/>
                </a:solidFill>
                <a:latin typeface="Gotham Bold" pitchFamily="50" charset="0"/>
                <a:cs typeface="Gotham Bold" pitchFamily="50" charset="0"/>
              </a:rPr>
              <a:t> </a:t>
            </a:r>
            <a:r>
              <a:rPr lang="fr-FR" sz="1400" dirty="0">
                <a:solidFill>
                  <a:schemeClr val="bg1"/>
                </a:solidFill>
                <a:latin typeface="Gotham Bold" pitchFamily="50" charset="0"/>
                <a:cs typeface="Gotham Bold" pitchFamily="50" charset="0"/>
              </a:rPr>
              <a:t>3 rue de la Division Leclerc, 78280 GUYANCOURT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82B8335-AB72-194F-A818-DEA0AEAA2C9C}"/>
              </a:ext>
            </a:extLst>
          </p:cNvPr>
          <p:cNvSpPr/>
          <p:nvPr/>
        </p:nvSpPr>
        <p:spPr>
          <a:xfrm>
            <a:off x="6910928" y="7913822"/>
            <a:ext cx="6521051" cy="703345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DA436C8-7687-CE40-BE74-0FF025F04B64}"/>
              </a:ext>
            </a:extLst>
          </p:cNvPr>
          <p:cNvSpPr/>
          <p:nvPr/>
        </p:nvSpPr>
        <p:spPr>
          <a:xfrm>
            <a:off x="78992" y="340616"/>
            <a:ext cx="6779008" cy="703345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3C5282D9-38FE-AA40-BAB4-85C39400AFF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4071" y="463128"/>
            <a:ext cx="2238271" cy="566997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  <p:sp>
        <p:nvSpPr>
          <p:cNvPr id="2" name="AutoShape 2">
            <a:extLst>
              <a:ext uri="{FF2B5EF4-FFF2-40B4-BE49-F238E27FC236}">
                <a16:creationId xmlns:a16="http://schemas.microsoft.com/office/drawing/2014/main" id="{3071DBEF-0CAE-E243-8B79-DF8186C6711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276599" y="4800599"/>
            <a:ext cx="1827415" cy="18274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BA9E8E8-5D56-B543-823D-682ACD94AB21}"/>
              </a:ext>
            </a:extLst>
          </p:cNvPr>
          <p:cNvSpPr/>
          <p:nvPr/>
        </p:nvSpPr>
        <p:spPr>
          <a:xfrm>
            <a:off x="369000" y="4073236"/>
            <a:ext cx="6120000" cy="5469775"/>
          </a:xfrm>
          <a:prstGeom prst="rect">
            <a:avLst/>
          </a:prstGeom>
          <a:noFill/>
          <a:ln>
            <a:solidFill>
              <a:srgbClr val="D953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D95348"/>
              </a:solidFill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F49277AD-04A9-7947-A091-35EB50687314}"/>
              </a:ext>
            </a:extLst>
          </p:cNvPr>
          <p:cNvSpPr txBox="1"/>
          <p:nvPr/>
        </p:nvSpPr>
        <p:spPr>
          <a:xfrm>
            <a:off x="369000" y="4495464"/>
            <a:ext cx="5817693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br>
              <a:rPr lang="fr-FR" sz="1400" dirty="0">
                <a:latin typeface="Gotham Book" panose="02000603040000020004"/>
              </a:rPr>
            </a:br>
            <a:r>
              <a:rPr lang="fr-FR" sz="1400" b="1" i="0" dirty="0">
                <a:solidFill>
                  <a:srgbClr val="000000"/>
                </a:solidFill>
                <a:effectLst/>
                <a:latin typeface="Gotham Book" panose="02000603040000020004"/>
              </a:rPr>
              <a:t>Pierre Capelle</a:t>
            </a:r>
            <a:r>
              <a:rPr lang="fr-FR" sz="1400" b="0" i="0" dirty="0">
                <a:solidFill>
                  <a:srgbClr val="000000"/>
                </a:solidFill>
                <a:effectLst/>
                <a:latin typeface="Gotham Book" panose="02000603040000020004"/>
              </a:rPr>
              <a:t>, </a:t>
            </a:r>
            <a:r>
              <a:rPr lang="fr-FR" sz="1400" b="0" i="1" dirty="0">
                <a:solidFill>
                  <a:srgbClr val="000000"/>
                </a:solidFill>
                <a:effectLst/>
                <a:latin typeface="Gotham Book" panose="02000603040000020004"/>
              </a:rPr>
              <a:t>L’arbitrage collectif</a:t>
            </a:r>
            <a:r>
              <a:rPr lang="fr-FR" sz="1400" b="0" i="0" dirty="0">
                <a:solidFill>
                  <a:srgbClr val="000000"/>
                </a:solidFill>
                <a:effectLst/>
                <a:latin typeface="Gotham Book" panose="02000603040000020004"/>
              </a:rPr>
              <a:t>, Dalloz, Nouvelle bibliothèque des thèses, 2022</a:t>
            </a:r>
          </a:p>
          <a:p>
            <a:pPr algn="just"/>
            <a:br>
              <a:rPr lang="fr-FR" sz="1400" dirty="0">
                <a:latin typeface="Gotham Book" panose="02000603040000020004"/>
              </a:rPr>
            </a:br>
            <a:r>
              <a:rPr lang="fr-FR" sz="1400" b="1" i="0" dirty="0">
                <a:solidFill>
                  <a:srgbClr val="000000"/>
                </a:solidFill>
                <a:effectLst/>
                <a:latin typeface="Gotham Book" panose="02000603040000020004"/>
              </a:rPr>
              <a:t>Simon Farges</a:t>
            </a:r>
            <a:r>
              <a:rPr lang="fr-FR" sz="1400" b="0" i="0" dirty="0">
                <a:solidFill>
                  <a:srgbClr val="000000"/>
                </a:solidFill>
                <a:effectLst/>
                <a:latin typeface="Gotham Book" panose="02000603040000020004"/>
              </a:rPr>
              <a:t>, </a:t>
            </a:r>
            <a:r>
              <a:rPr lang="fr-FR" sz="1400" b="0" i="1" dirty="0">
                <a:solidFill>
                  <a:srgbClr val="000000"/>
                </a:solidFill>
                <a:effectLst/>
                <a:latin typeface="Gotham Book" panose="02000603040000020004"/>
              </a:rPr>
              <a:t>L’ordre public sociétaire</a:t>
            </a:r>
            <a:r>
              <a:rPr lang="fr-FR" sz="1400" b="0" i="0" dirty="0">
                <a:solidFill>
                  <a:srgbClr val="000000"/>
                </a:solidFill>
                <a:effectLst/>
                <a:latin typeface="Gotham Book" panose="02000603040000020004"/>
              </a:rPr>
              <a:t>, Dalloz, Nouvelle bibliothèque des thèses, 2022</a:t>
            </a:r>
          </a:p>
          <a:p>
            <a:pPr algn="just"/>
            <a:br>
              <a:rPr lang="fr-FR" sz="1400" dirty="0">
                <a:latin typeface="Gotham Book" panose="02000603040000020004"/>
              </a:rPr>
            </a:br>
            <a:r>
              <a:rPr lang="fr-FR" sz="1400" b="1" i="0" dirty="0">
                <a:solidFill>
                  <a:srgbClr val="000000"/>
                </a:solidFill>
                <a:effectLst/>
                <a:latin typeface="Gotham Book" panose="02000603040000020004"/>
              </a:rPr>
              <a:t>Hakim </a:t>
            </a:r>
            <a:r>
              <a:rPr lang="fr-FR" sz="1400" b="1" i="0" dirty="0" err="1">
                <a:solidFill>
                  <a:srgbClr val="000000"/>
                </a:solidFill>
                <a:effectLst/>
                <a:latin typeface="Gotham Book" panose="02000603040000020004"/>
              </a:rPr>
              <a:t>Gali</a:t>
            </a:r>
            <a:r>
              <a:rPr lang="fr-FR" sz="1400" b="0" i="0" dirty="0">
                <a:solidFill>
                  <a:srgbClr val="000000"/>
                </a:solidFill>
                <a:effectLst/>
                <a:latin typeface="Gotham Book" panose="02000603040000020004"/>
              </a:rPr>
              <a:t>, </a:t>
            </a:r>
            <a:r>
              <a:rPr lang="fr-FR" sz="1400" b="0" i="1" dirty="0">
                <a:solidFill>
                  <a:srgbClr val="000000"/>
                </a:solidFill>
                <a:effectLst/>
                <a:latin typeface="Gotham Book" panose="02000603040000020004"/>
              </a:rPr>
              <a:t>Le préjudice moral. Etude de droit de la responsabilité civile</a:t>
            </a:r>
            <a:r>
              <a:rPr lang="fr-FR" sz="1400" b="0" i="0" dirty="0">
                <a:solidFill>
                  <a:srgbClr val="000000"/>
                </a:solidFill>
                <a:effectLst/>
                <a:latin typeface="Gotham Book" panose="02000603040000020004"/>
              </a:rPr>
              <a:t>, Dalloz, 2021</a:t>
            </a:r>
          </a:p>
          <a:p>
            <a:pPr algn="just"/>
            <a:br>
              <a:rPr lang="fr-FR" sz="1400" dirty="0">
                <a:latin typeface="Gotham Book" panose="02000603040000020004"/>
              </a:rPr>
            </a:br>
            <a:r>
              <a:rPr lang="fr-FR" sz="1400" b="1" i="0" dirty="0">
                <a:solidFill>
                  <a:srgbClr val="000000"/>
                </a:solidFill>
                <a:effectLst/>
                <a:latin typeface="Gotham Book" panose="02000603040000020004"/>
              </a:rPr>
              <a:t>Lénaïc Godard</a:t>
            </a:r>
            <a:r>
              <a:rPr lang="fr-FR" sz="1400" b="0" i="0" dirty="0">
                <a:solidFill>
                  <a:srgbClr val="000000"/>
                </a:solidFill>
                <a:effectLst/>
                <a:latin typeface="Gotham Book" panose="02000603040000020004"/>
              </a:rPr>
              <a:t>, </a:t>
            </a:r>
            <a:r>
              <a:rPr lang="fr-FR" sz="1400" b="0" i="1" dirty="0">
                <a:solidFill>
                  <a:srgbClr val="000000"/>
                </a:solidFill>
                <a:effectLst/>
                <a:latin typeface="Gotham Book" panose="02000603040000020004"/>
              </a:rPr>
              <a:t>Droits des pratiques </a:t>
            </a:r>
            <a:r>
              <a:rPr lang="fr-FR" sz="1400" b="0" i="1" dirty="0" err="1">
                <a:solidFill>
                  <a:srgbClr val="000000"/>
                </a:solidFill>
                <a:effectLst/>
                <a:latin typeface="Gotham Book" panose="02000603040000020004"/>
              </a:rPr>
              <a:t>anticoncurentielles</a:t>
            </a:r>
            <a:r>
              <a:rPr lang="fr-FR" sz="1400" b="0" i="1" dirty="0">
                <a:solidFill>
                  <a:srgbClr val="000000"/>
                </a:solidFill>
                <a:effectLst/>
                <a:latin typeface="Gotham Book" panose="02000603040000020004"/>
              </a:rPr>
              <a:t> et des pratiques restrictives de concurrence</a:t>
            </a:r>
            <a:r>
              <a:rPr lang="fr-FR" sz="1400" b="0" i="0" dirty="0">
                <a:solidFill>
                  <a:srgbClr val="000000"/>
                </a:solidFill>
                <a:effectLst/>
                <a:latin typeface="Gotham Book" panose="02000603040000020004"/>
              </a:rPr>
              <a:t>, Bruylant, 2021</a:t>
            </a:r>
          </a:p>
          <a:p>
            <a:pPr algn="just"/>
            <a:br>
              <a:rPr lang="fr-FR" sz="1400" dirty="0">
                <a:latin typeface="Gotham Book" panose="02000603040000020004"/>
              </a:rPr>
            </a:br>
            <a:r>
              <a:rPr lang="fr-FR" sz="1400" b="1" dirty="0">
                <a:solidFill>
                  <a:srgbClr val="000000"/>
                </a:solidFill>
                <a:latin typeface="Gotham Book" panose="02000603040000020004"/>
              </a:rPr>
              <a:t>Hakim Hadj-Aïssa</a:t>
            </a:r>
            <a:r>
              <a:rPr lang="fr-FR" sz="1400" dirty="0">
                <a:solidFill>
                  <a:srgbClr val="000000"/>
                </a:solidFill>
                <a:latin typeface="Gotham Book" panose="02000603040000020004"/>
              </a:rPr>
              <a:t>, </a:t>
            </a:r>
            <a:r>
              <a:rPr lang="fr-FR" sz="1400" i="1" dirty="0">
                <a:solidFill>
                  <a:srgbClr val="000000"/>
                </a:solidFill>
                <a:latin typeface="Gotham Book" panose="02000603040000020004"/>
              </a:rPr>
              <a:t>Le déséquilibre significatif dans les relations commerciales: analyse critique du contentieux</a:t>
            </a:r>
            <a:r>
              <a:rPr lang="fr-FR" sz="1400" dirty="0">
                <a:solidFill>
                  <a:srgbClr val="000000"/>
                </a:solidFill>
                <a:latin typeface="Gotham Book" panose="02000603040000020004"/>
              </a:rPr>
              <a:t>, Bruylant, 2022</a:t>
            </a:r>
          </a:p>
          <a:p>
            <a:pPr algn="just"/>
            <a:endParaRPr lang="fr-FR" sz="1400" dirty="0">
              <a:solidFill>
                <a:srgbClr val="000000"/>
              </a:solidFill>
              <a:latin typeface="Gotham Book" panose="02000603040000020004"/>
            </a:endParaRPr>
          </a:p>
          <a:p>
            <a:pPr algn="just"/>
            <a:r>
              <a:rPr lang="fr-FR" sz="1400" b="1" i="0" dirty="0">
                <a:solidFill>
                  <a:srgbClr val="000000"/>
                </a:solidFill>
                <a:effectLst/>
                <a:latin typeface="Gotham Book" panose="02000603040000020004"/>
              </a:rPr>
              <a:t>Benoît Lopez</a:t>
            </a:r>
            <a:r>
              <a:rPr lang="fr-FR" sz="1400" b="0" i="0" dirty="0">
                <a:solidFill>
                  <a:srgbClr val="000000"/>
                </a:solidFill>
                <a:effectLst/>
                <a:latin typeface="Gotham Book" panose="02000603040000020004"/>
              </a:rPr>
              <a:t>, </a:t>
            </a:r>
            <a:r>
              <a:rPr lang="fr-FR" sz="1400" b="0" i="1" dirty="0">
                <a:solidFill>
                  <a:srgbClr val="000000"/>
                </a:solidFill>
                <a:effectLst/>
                <a:latin typeface="Gotham Book" panose="02000603040000020004"/>
              </a:rPr>
              <a:t>Les clauses sociales. Contribution à l’étude des rapports entre le droit du travail et le droit international économique</a:t>
            </a:r>
            <a:r>
              <a:rPr lang="fr-FR" sz="1400" b="0" i="0" dirty="0">
                <a:solidFill>
                  <a:srgbClr val="000000"/>
                </a:solidFill>
                <a:effectLst/>
                <a:latin typeface="Gotham Book" panose="02000603040000020004"/>
              </a:rPr>
              <a:t>, LGDJ, 2022</a:t>
            </a:r>
          </a:p>
          <a:p>
            <a:pPr algn="just"/>
            <a:endParaRPr lang="fr-FR" sz="1400" b="0" i="0" dirty="0">
              <a:solidFill>
                <a:srgbClr val="000000"/>
              </a:solidFill>
              <a:effectLst/>
              <a:latin typeface="Gotham Book" panose="02000603040000020004"/>
            </a:endParaRPr>
          </a:p>
          <a:p>
            <a:pPr algn="just"/>
            <a:r>
              <a:rPr lang="fr-FR" sz="1400" b="1" dirty="0">
                <a:solidFill>
                  <a:srgbClr val="000000"/>
                </a:solidFill>
                <a:latin typeface="Gotham Book" panose="02000603040000020004"/>
              </a:rPr>
              <a:t>Anaïs </a:t>
            </a:r>
            <a:r>
              <a:rPr lang="fr-FR" sz="1400" b="1" dirty="0" err="1">
                <a:solidFill>
                  <a:srgbClr val="000000"/>
                </a:solidFill>
                <a:latin typeface="Gotham Book" panose="02000603040000020004"/>
              </a:rPr>
              <a:t>Szkopinski</a:t>
            </a:r>
            <a:r>
              <a:rPr lang="fr-FR" sz="1400" dirty="0">
                <a:solidFill>
                  <a:srgbClr val="000000"/>
                </a:solidFill>
                <a:latin typeface="Gotham Book" panose="02000603040000020004"/>
              </a:rPr>
              <a:t>, </a:t>
            </a:r>
            <a:r>
              <a:rPr lang="fr-FR" sz="1400" i="1" dirty="0">
                <a:solidFill>
                  <a:srgbClr val="000000"/>
                </a:solidFill>
                <a:latin typeface="Gotham Book" panose="02000603040000020004"/>
              </a:rPr>
              <a:t>Droit de la propriété intellectuelle et matière pénale</a:t>
            </a:r>
            <a:r>
              <a:rPr lang="fr-FR" sz="1400" dirty="0">
                <a:solidFill>
                  <a:srgbClr val="000000"/>
                </a:solidFill>
                <a:latin typeface="Gotham Book" panose="02000603040000020004"/>
              </a:rPr>
              <a:t>, L.G.D.J., 2022</a:t>
            </a:r>
          </a:p>
          <a:p>
            <a:pPr algn="just"/>
            <a:endParaRPr lang="fr-FR" sz="1400" dirty="0">
              <a:latin typeface="Gotham Book" panose="02000603040000020004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fr-FR" sz="1400" dirty="0">
                <a:latin typeface="Gotham Book" panose="02000603040000020004" pitchFamily="2" charset="77"/>
                <a:ea typeface="Tahoma" panose="020B0604030504040204" pitchFamily="34" charset="0"/>
                <a:cs typeface="Tahoma" panose="020B060403050404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16049235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225</Words>
  <Application>Microsoft Office PowerPoint</Application>
  <PresentationFormat>Format A4 (210 x 297 mm)</PresentationFormat>
  <Paragraphs>18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Gotham Bold</vt:lpstr>
      <vt:lpstr>Gotham Book</vt:lpstr>
      <vt:lpstr>Thème Office</vt:lpstr>
      <vt:lpstr>Présentation PowerPoint</vt:lpstr>
    </vt:vector>
  </TitlesOfParts>
  <Company>UVSQ-ADMIN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Le Conte Charlotte</dc:creator>
  <cp:lastModifiedBy>Sandrine de Lonlay</cp:lastModifiedBy>
  <cp:revision>61</cp:revision>
  <dcterms:created xsi:type="dcterms:W3CDTF">2018-02-02T10:17:07Z</dcterms:created>
  <dcterms:modified xsi:type="dcterms:W3CDTF">2022-10-13T08:39:04Z</dcterms:modified>
</cp:coreProperties>
</file>